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644" r:id="rId3"/>
    <p:sldId id="258" r:id="rId4"/>
    <p:sldId id="645" r:id="rId5"/>
    <p:sldId id="631" r:id="rId6"/>
    <p:sldId id="634" r:id="rId7"/>
    <p:sldId id="259" r:id="rId8"/>
    <p:sldId id="632" r:id="rId9"/>
    <p:sldId id="633" r:id="rId10"/>
    <p:sldId id="635" r:id="rId11"/>
    <p:sldId id="636" r:id="rId12"/>
    <p:sldId id="637" r:id="rId13"/>
    <p:sldId id="646" r:id="rId14"/>
    <p:sldId id="647" r:id="rId15"/>
    <p:sldId id="648" r:id="rId16"/>
    <p:sldId id="649" r:id="rId17"/>
    <p:sldId id="650" r:id="rId18"/>
    <p:sldId id="651" r:id="rId19"/>
    <p:sldId id="652" r:id="rId20"/>
    <p:sldId id="263" r:id="rId21"/>
    <p:sldId id="638" r:id="rId22"/>
    <p:sldId id="639" r:id="rId23"/>
    <p:sldId id="640" r:id="rId24"/>
    <p:sldId id="625" r:id="rId25"/>
    <p:sldId id="626" r:id="rId26"/>
    <p:sldId id="627" r:id="rId27"/>
    <p:sldId id="628" r:id="rId28"/>
    <p:sldId id="629" r:id="rId29"/>
    <p:sldId id="630" r:id="rId30"/>
    <p:sldId id="641" r:id="rId31"/>
    <p:sldId id="642" r:id="rId32"/>
    <p:sldId id="64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" y="5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aaa1889d2_0_4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aaa1889d2_0_4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8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aaa1889d2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aaa1889d2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aaa1889d2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aaa1889d2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aa1889d2_0_3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aa1889d2_0_3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3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3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aa1889d2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aaa1889d2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1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aa1889d2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aaa1889d2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5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aa1889d2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aa1889d2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aaa1889d2_0_4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aaa1889d2_0_4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maps.com/data/us-cit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5" Type="http://schemas.openxmlformats.org/officeDocument/2006/relationships/hyperlink" Target="https://www.census.gov/data/tables.html" TargetMode="External"/><Relationship Id="rId4" Type="http://schemas.openxmlformats.org/officeDocument/2006/relationships/hyperlink" Target="https://www.currentresults.com/Weather/US/weather-averages-index.ph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dc.noaa.gov/oa/ncdc.html" TargetMode="External"/><Relationship Id="rId13" Type="http://schemas.openxmlformats.org/officeDocument/2006/relationships/hyperlink" Target="https://www.nrel.gov/research/data-tools.html" TargetMode="External"/><Relationship Id="rId3" Type="http://schemas.openxmlformats.org/officeDocument/2006/relationships/hyperlink" Target="https://maps.googleapis.com/maps/api/elevation/json" TargetMode="External"/><Relationship Id="rId7" Type="http://schemas.openxmlformats.org/officeDocument/2006/relationships/hyperlink" Target="https://www.currentresults.com/Weather/US/weather-averages-index.php" TargetMode="External"/><Relationship Id="rId12" Type="http://schemas.openxmlformats.org/officeDocument/2006/relationships/hyperlink" Target="https://windexchange.energy.gov/maps-data" TargetMode="External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t.ly/3fiPEcJ" TargetMode="External"/><Relationship Id="rId11" Type="http://schemas.openxmlformats.org/officeDocument/2006/relationships/hyperlink" Target="https://corgis-edu.github.io/corgis/csv/weather/" TargetMode="External"/><Relationship Id="rId5" Type="http://schemas.openxmlformats.org/officeDocument/2006/relationships/hyperlink" Target="https://www.census.gov/data/tables.html" TargetMode="External"/><Relationship Id="rId10" Type="http://schemas.openxmlformats.org/officeDocument/2006/relationships/hyperlink" Target="https://corgis-edu.github.io/corgis/csv/" TargetMode="External"/><Relationship Id="rId4" Type="http://schemas.openxmlformats.org/officeDocument/2006/relationships/hyperlink" Target="https://simplemaps.com/data/us-cities" TargetMode="External"/><Relationship Id="rId9" Type="http://schemas.openxmlformats.org/officeDocument/2006/relationships/hyperlink" Target="https://wcc.sc.egov.usda.gov/nwcc/site?sitenum=2168" TargetMode="External"/><Relationship Id="rId14" Type="http://schemas.openxmlformats.org/officeDocument/2006/relationships/hyperlink" Target="https://power.larc.nasa.gov/data-access-vie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stackoverflow.com/questions/20845213/how-to-avoid-python-pandas-creating-an-index-in-a-saved-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Variables vs. Renewable Energy 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Ignacio Domaica, Jason Amaya,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Gregory Gibbs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E16AE-ED37-44B9-A51B-4915F1E60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final_data_df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4048A-42D3-4C40-A21B-CE3092C3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703943"/>
            <a:ext cx="8213690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3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Ingredients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5C0EC-EE8C-4862-8975-7CB1EEB4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3" y="703943"/>
            <a:ext cx="3486150" cy="196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45355-840B-486B-B024-3FB0D15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47" y="569871"/>
            <a:ext cx="3544849" cy="23295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05925-29D8-4663-943B-942DF605F7F8}"/>
              </a:ext>
            </a:extLst>
          </p:cNvPr>
          <p:cNvCxnSpPr>
            <a:cxnSpLocks/>
          </p:cNvCxnSpPr>
          <p:nvPr/>
        </p:nvCxnSpPr>
        <p:spPr>
          <a:xfrm>
            <a:off x="1733491" y="2899446"/>
            <a:ext cx="616857" cy="8458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D00F4-790A-4123-812A-30930B8BA79B}"/>
              </a:ext>
            </a:extLst>
          </p:cNvPr>
          <p:cNvCxnSpPr>
            <a:cxnSpLocks/>
          </p:cNvCxnSpPr>
          <p:nvPr/>
        </p:nvCxnSpPr>
        <p:spPr>
          <a:xfrm>
            <a:off x="4038718" y="1311729"/>
            <a:ext cx="9251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3A77C1-E623-4BF8-B4EE-B8D1FCDAEBC5}"/>
              </a:ext>
            </a:extLst>
          </p:cNvPr>
          <p:cNvCxnSpPr>
            <a:cxnSpLocks/>
          </p:cNvCxnSpPr>
          <p:nvPr/>
        </p:nvCxnSpPr>
        <p:spPr>
          <a:xfrm flipV="1">
            <a:off x="6046496" y="2781556"/>
            <a:ext cx="1002114" cy="1208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31DDC4-DF0C-4AE4-B963-E8345332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72" y="2990394"/>
            <a:ext cx="3163149" cy="1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314" y="45901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Chi-square.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017A6-6210-4BC9-A633-5FA1ADE91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92" y="637644"/>
            <a:ext cx="5005852" cy="8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8B5EA3-4DFE-46B6-A523-15C4F16A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8" y="1636896"/>
            <a:ext cx="4386923" cy="333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1303799" y="553775"/>
            <a:ext cx="750769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Data Plotting/ Linear Regression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(Avg. Wind Speed vs. Wind Energy Consumption )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331E2-7540-4A7C-AF73-451DB0D2A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18" y="1553075"/>
            <a:ext cx="6185720" cy="3323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Radiation vs. Solar Energy Consumption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A898-B7C2-4148-99DA-11D493FD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597875"/>
            <a:ext cx="6059523" cy="31072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WIND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A783-6029-47BB-A4ED-B1A3CFAD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426142"/>
            <a:ext cx="6534389" cy="32836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Solar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CABD9-5274-4547-B977-0931710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00" y="1320801"/>
            <a:ext cx="6794929" cy="34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Elevation vs. Hydropower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F4C8-A7A1-405A-8685-83575A80C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5" y="1294267"/>
            <a:ext cx="6969009" cy="35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1303800" y="5089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None of the graphs showed a relationship between the variables and the statewide consumption. 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-correlative coefficients were closer to zero that 1/-1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***Could NOT reject Null Hypothesis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body" idx="1"/>
          </p:nvPr>
        </p:nvSpPr>
        <p:spPr>
          <a:xfrm>
            <a:off x="1303800" y="1277475"/>
            <a:ext cx="6889705" cy="375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lang="en" b="1" dirty="0"/>
              <a:t>Difficulties?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City vs. Statewide (had to be flexible)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Adapting the plan to the data available to us. </a:t>
            </a:r>
          </a:p>
          <a:p>
            <a:pPr marL="0" lvl="0" indent="0" algn="l" rtl="0">
              <a:buNone/>
            </a:pPr>
            <a:endParaRPr dirty="0"/>
          </a:p>
          <a:p>
            <a:pPr marL="0" lvl="0" indent="0" algn="l" rtl="0">
              <a:buNone/>
            </a:pPr>
            <a:r>
              <a:rPr lang="en" b="1" dirty="0"/>
              <a:t>Reasons for Null:</a:t>
            </a:r>
            <a:endParaRPr b="1" dirty="0"/>
          </a:p>
          <a:p>
            <a:pPr marL="0" lvl="0" indent="0" algn="l" rtl="0">
              <a:buNone/>
            </a:pPr>
            <a:r>
              <a:rPr lang="en" dirty="0"/>
              <a:t>Other factors- financial barriers, culture/politics, fossil competition</a:t>
            </a:r>
            <a:endParaRPr dirty="0"/>
          </a:p>
          <a:p>
            <a:pPr marL="0" lvl="0" indent="0" algn="l" rtl="0">
              <a:buNone/>
            </a:pPr>
            <a:r>
              <a:rPr lang="en" dirty="0"/>
              <a:t>Unknown Third Variable</a:t>
            </a:r>
            <a:endParaRPr dirty="0"/>
          </a:p>
          <a:p>
            <a:pPr marL="0" lvl="0" indent="0" algn="l" rtl="0">
              <a:buNone/>
            </a:pPr>
            <a:endParaRPr lang="en" b="1" dirty="0"/>
          </a:p>
          <a:p>
            <a:pPr marL="0" lvl="0" indent="0" algn="l" rtl="0">
              <a:buNone/>
            </a:pPr>
            <a:r>
              <a:rPr lang="en" b="1" dirty="0"/>
              <a:t>Other factors-</a:t>
            </a:r>
            <a:r>
              <a:rPr lang="en" b="1" dirty="0">
                <a:solidFill>
                  <a:srgbClr val="FF0000"/>
                </a:solidFill>
              </a:rPr>
              <a:t>(Data is not in a vacuum) </a:t>
            </a:r>
            <a:r>
              <a:rPr lang="en" b="1" dirty="0"/>
              <a:t> </a:t>
            </a:r>
            <a:endParaRPr b="1" dirty="0"/>
          </a:p>
          <a:p>
            <a:pPr marL="288925" lvl="0" indent="0" algn="l" rtl="0">
              <a:buNone/>
            </a:pPr>
            <a:r>
              <a:rPr lang="en" dirty="0"/>
              <a:t>What would we do if given more time?</a:t>
            </a:r>
            <a:endParaRPr dirty="0"/>
          </a:p>
          <a:p>
            <a:pPr marL="517525" lvl="1" indent="0">
              <a:buNone/>
            </a:pPr>
            <a:r>
              <a:rPr lang="en-US" dirty="0"/>
              <a:t>-Searched for more possible variables.</a:t>
            </a:r>
          </a:p>
          <a:p>
            <a:pPr marL="517525" lvl="1" indent="0">
              <a:buNone/>
            </a:pPr>
            <a:r>
              <a:rPr lang="en-US" dirty="0"/>
              <a:t>-Combined Variables</a:t>
            </a:r>
          </a:p>
          <a:p>
            <a:pPr marL="517525" lvl="1" indent="0">
              <a:buNone/>
            </a:pPr>
            <a:r>
              <a:rPr lang="en-US" dirty="0"/>
              <a:t>-Tested Hypothesis with different city sample </a:t>
            </a:r>
          </a:p>
          <a:p>
            <a:pPr marL="288925" lvl="0" indent="0" algn="l" rtl="0">
              <a:buNone/>
            </a:pPr>
            <a:r>
              <a:rPr lang="en" dirty="0"/>
              <a:t>Bigger Budget to buy more data</a:t>
            </a:r>
          </a:p>
          <a:p>
            <a:pPr marL="288925" lvl="0" indent="0" algn="l" rtl="0">
              <a:buNone/>
            </a:pPr>
            <a:r>
              <a:rPr lang="en" dirty="0"/>
              <a:t>How important are the data</a:t>
            </a:r>
          </a:p>
          <a:p>
            <a:pPr marL="288925" lvl="0" indent="0" algn="l" rtl="0">
              <a:buNone/>
            </a:pPr>
            <a:r>
              <a:rPr lang="en" dirty="0"/>
              <a:t>How important is the plan, although is necessary to be flexible too.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Introduction - Jason Amaya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Data Acquisition/Graphing- Ignacio Domaica</a:t>
            </a: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Conclusion/Analysis -Gregory Gibbs </a:t>
            </a:r>
            <a:endParaRPr sz="1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Ja AmayaJason Amaya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E5112F-24C6-4D4B-AAA9-89C8F9F4B208}"/>
              </a:ext>
            </a:extLst>
          </p:cNvPr>
          <p:cNvSpPr/>
          <p:nvPr/>
        </p:nvSpPr>
        <p:spPr>
          <a:xfrm>
            <a:off x="1533210" y="1499687"/>
            <a:ext cx="6077583" cy="1639370"/>
          </a:xfrm>
          <a:prstGeom prst="rect">
            <a:avLst/>
          </a:prstGeom>
          <a:noFill/>
        </p:spPr>
        <p:txBody>
          <a:bodyPr wrap="none" lIns="80465" tIns="40232" rIns="80465" bIns="4023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0100" b="1" cap="all" dirty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Arial" charset="0"/>
                <a:ea typeface="MS PGothic" pitchFamily="34" charset="-128"/>
                <a:cs typeface="+mn-cs"/>
              </a:rPr>
              <a:t>BACK 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D17BA-5F77-4314-AFA4-134E9DB2A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05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Solar power consumption vs Altitude. Correlation. 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1C2BB-8BCB-41EB-9D38-64B2AC2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4" y="1597875"/>
            <a:ext cx="6467225" cy="32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65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Hydropower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4609-1F5F-4606-B573-81307B7A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59" y="1737612"/>
            <a:ext cx="5276504" cy="27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7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Eolic/Wind power consumption vs Altitude.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833C3-BFAE-416E-B3E9-58EFD7EA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75" y="1597875"/>
            <a:ext cx="6192644" cy="31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Altitude. Correlation and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00813-D63C-45F7-8EB2-E8E7AC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2176834"/>
            <a:ext cx="6014483" cy="2577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E0E47-BE60-4B0F-B15B-5F719CD71464}"/>
              </a:ext>
            </a:extLst>
          </p:cNvPr>
          <p:cNvSpPr txBox="1"/>
          <p:nvPr/>
        </p:nvSpPr>
        <p:spPr>
          <a:xfrm>
            <a:off x="667882" y="1597875"/>
            <a:ext cx="461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correlation between both factors is: -0.58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Typically closest to 1 or -1. Bigger than 0.75 or smaller than -0.75</a:t>
            </a:r>
          </a:p>
        </p:txBody>
      </p:sp>
    </p:spTree>
    <p:extLst>
      <p:ext uri="{BB962C8B-B14F-4D97-AF65-F5344CB8AC3E}">
        <p14:creationId xmlns:p14="http://schemas.microsoft.com/office/powerpoint/2010/main" val="547412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Precipitation vs Latitude. Correlation and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B323-10BB-4217-ABC0-C46D0603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54" y="1597875"/>
            <a:ext cx="654458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8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Latitude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81733-FC8F-4A78-87B5-6B6B7516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532876"/>
            <a:ext cx="6468378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Altitude Plot.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F932C9-B987-4776-A917-C3D95672F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" y="227260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43392-E008-49FA-9D2D-491D2BE6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4" y="2087215"/>
            <a:ext cx="5471266" cy="2649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62743D-85AB-4AC8-B1B3-019A2EB3EE04}"/>
              </a:ext>
            </a:extLst>
          </p:cNvPr>
          <p:cNvSpPr txBox="1"/>
          <p:nvPr/>
        </p:nvSpPr>
        <p:spPr>
          <a:xfrm>
            <a:off x="797376" y="1673268"/>
            <a:ext cx="4871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0.44 Typically closest to 1 or -1.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Wind Speed (kph) vs Wind Power consumption Plot. Correlation. Regression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B6130C2-C154-4ECD-93A1-F25D85793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82" y="1818740"/>
            <a:ext cx="443788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The correlation between both factors is: 0.19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Typically closest to 1 or -1. Bigger than 0.75 or smaller than -0.75 </a:t>
            </a:r>
            <a:endParaRPr kumimoji="0" lang="en-US" altLang="en-US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6957484-B3EB-4D6C-A2E0-8D6D5533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8" y="2285826"/>
            <a:ext cx="5613654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6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Solar Radiation vs Solar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consumption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b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5656" y="4868094"/>
            <a:ext cx="348343" cy="273844"/>
          </a:xfrm>
        </p:spPr>
        <p:txBody>
          <a:bodyPr>
            <a:normAutofit fontScale="70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5BE04-6AB1-4F55-9DF6-B3B74D51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1597875"/>
            <a:ext cx="67065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5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(Correlation Study)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833032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Is there a relationship between variables found in nature and the consumption of renewable energy in US cities?</a:t>
            </a:r>
            <a:endParaRPr sz="1600" b="1" dirty="0">
              <a:solidFill>
                <a:srgbClr val="FF00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200" i="1" dirty="0"/>
              <a:t>Analysis of renewable power generation in random locations in USA.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Example: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“As the average wind speeds of cities increases, the consumption of the wind energy will increase.”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2700" y="40850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Solar / California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DE3DF-B480-48AA-85BF-B6C5786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2" y="626820"/>
            <a:ext cx="4146478" cy="214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5CEFF-5FF3-48C2-8CFD-90289EE7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05" y="2837067"/>
            <a:ext cx="4146478" cy="20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6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9654" y="143477"/>
            <a:ext cx="7031037" cy="1000125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Hydro / Washington</a:t>
            </a:r>
            <a:b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1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7D25-C1D7-4533-A26A-AC690B8A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8" y="643539"/>
            <a:ext cx="4151859" cy="21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80E3-BEB4-4724-A55F-C17AB3FA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01" y="2854179"/>
            <a:ext cx="4174256" cy="21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35E0C-0CF3-4438-A95D-C0FEF04BB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4E73C-7A94-44D4-A65F-F6EB5CEC563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BB41-E506-4710-8F8C-42B319918F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72" y="138484"/>
            <a:ext cx="8447601" cy="1000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Check consumption eliminating outliers. Wind / Texas</a:t>
            </a:r>
            <a:b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fr-FR" sz="20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44C4-9E27-4E9F-9C95-A5FCD142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9" y="620892"/>
            <a:ext cx="4180401" cy="210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F723E-66B9-4F5C-9334-C84FCB53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" y="2813195"/>
            <a:ext cx="4219904" cy="21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2D409-407D-4AA4-B78B-DD35F82BB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52" y="654088"/>
            <a:ext cx="5689727" cy="44894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12A5A-1792-4AEC-B2AC-14DB881BB0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284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29823-932E-4548-92EC-A5098ADC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25" y="198628"/>
            <a:ext cx="5488592" cy="47462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FE1FE-308D-4CE5-8135-D27E395A8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3647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6EEBB-AA5B-4B4B-B0E0-7AB45CED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49" y="295118"/>
            <a:ext cx="5310020" cy="46739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6BE4D9-D8F9-4E89-AFAE-8D21F8ADF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518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AADF8-D95E-4826-A4B4-B256B4B2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45" y="463498"/>
            <a:ext cx="5414309" cy="4619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D7374-B4C1-4F33-8FF4-B8F63D6F1C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526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D32D-EC18-4A83-B7E2-90B4B3F5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51" y="0"/>
            <a:ext cx="477289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B10F7-9F1B-485E-9442-2B6C77AA8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386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3178B-726E-498D-BB53-4642EAA6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8" y="66325"/>
            <a:ext cx="8402223" cy="50108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7BF15-A597-41DF-A1A6-1375F5662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668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8FF1-2FD6-4FF3-9AC1-AAF1E5E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7" y="242175"/>
            <a:ext cx="7089697" cy="4659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B9AB1-7E85-47FA-87AB-D8FFFDADE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76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95642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Null Hypothesis:</a:t>
            </a:r>
            <a:r>
              <a:rPr lang="en" b="1"/>
              <a:t> There is NO relationship between these given variables (eg. wind speed, elevation etc.) and how much renewable energy is consumed in a given state.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Alternative Hypothesis: </a:t>
            </a:r>
            <a:r>
              <a:rPr lang="en" b="1"/>
              <a:t>There IS a relationship between these variables and the renewable energy consumption in each state.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***Hypothesis will be tested using the correlation coefficients of linear regressions in scatter plots.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937A5-A6DD-4B5F-A5E9-CAC374FD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559045"/>
            <a:ext cx="8244114" cy="40254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9445E-42E8-47B3-A7B0-3EF566769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485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970C6E-6964-40AA-B83C-D80636729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FF00A-59D6-428A-883D-1C2D10BE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1121811"/>
            <a:ext cx="8530389" cy="26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19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3E790-F4AB-42B3-A253-7EC2C6900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01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229909" y="81339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 &amp; extraction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37419" y="719242"/>
            <a:ext cx="7342124" cy="4078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Generation of 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Use </a:t>
            </a: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Perform API calls with </a:t>
            </a:r>
            <a:r>
              <a:rPr lang="en-US" sz="1000" dirty="0" err="1"/>
              <a:t>Openweathermap</a:t>
            </a:r>
            <a:r>
              <a:rPr lang="en-US" sz="1000" dirty="0"/>
              <a:t> to access json meteorologic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Filter to get USA data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Sample size of US Cities (260-290). Around 10% of cities in USA over 500 </a:t>
            </a:r>
            <a:r>
              <a:rPr lang="en-US" sz="1000" dirty="0" err="1"/>
              <a:t>unhabitants</a:t>
            </a:r>
            <a:r>
              <a:rPr lang="en-US" sz="1000" dirty="0"/>
              <a:t> (28.700)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elevation with reverse geocoding with google API maps, elevation. Obtain altitude (m)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Represent some maps with markers for USA cities, heat layers for wind and altitude</a:t>
            </a:r>
          </a:p>
          <a:p>
            <a:pPr marL="228600" lvl="0" indent="-228600" algn="l" rtl="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3"/>
              </a:rPr>
              <a:t>https://simplemaps.com/data/us-cities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state_id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State	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timezone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Sun Radiation (h)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Precip_inch</a:t>
            </a:r>
            <a:endParaRPr lang="en-US" sz="800" dirty="0"/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 err="1"/>
              <a:t>Precip_mm</a:t>
            </a:r>
            <a:endParaRPr lang="en-US" sz="800" dirty="0"/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Census Bureau Tables (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) (</a:t>
            </a:r>
            <a:r>
              <a:rPr lang="en-US" sz="1000" dirty="0">
                <a:hlinkClick r:id="rId6"/>
              </a:rPr>
              <a:t>https://bit.ly/3fiPEcJ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feet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mean elevation meters</a:t>
            </a:r>
          </a:p>
          <a:p>
            <a:pPr marL="228600" indent="-2286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1000" dirty="0"/>
              <a:t>Get additional data from (</a:t>
            </a:r>
            <a:r>
              <a:rPr lang="en-US" sz="1000" dirty="0">
                <a:hlinkClick r:id="rId4"/>
              </a:rPr>
              <a:t>https://www.currentresults.com/Weather/US/weather-averages-index.php</a:t>
            </a:r>
            <a:r>
              <a:rPr lang="en-US" sz="1000" dirty="0"/>
              <a:t>) like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Hydro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Solar cons (BTU)</a:t>
            </a:r>
          </a:p>
          <a:p>
            <a:pPr marL="685800" lvl="1" indent="-228600">
              <a:lnSpc>
                <a:spcPct val="100000"/>
              </a:lnSpc>
              <a:spcAft>
                <a:spcPts val="300"/>
              </a:spcAft>
            </a:pPr>
            <a:r>
              <a:rPr lang="en-US" sz="800" dirty="0"/>
              <a:t>Wind cons (BTU)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C6AA6-DFA0-4FA9-827F-5A70FF0FE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19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36A-DBC1-4F9E-94D4-F0F135F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357941"/>
            <a:ext cx="5205857" cy="5817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4349-F959-48DC-A2A8-FD5A7308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108" y="939641"/>
            <a:ext cx="7358938" cy="4093398"/>
          </a:xfrm>
        </p:spPr>
        <p:txBody>
          <a:bodyPr wrap="square">
            <a:spAutoFit/>
          </a:bodyPr>
          <a:lstStyle/>
          <a:p>
            <a:pPr marL="341313" indent="-195263">
              <a:spcAft>
                <a:spcPts val="600"/>
              </a:spcAft>
            </a:pPr>
            <a:r>
              <a:rPr lang="en-US" sz="1000" dirty="0"/>
              <a:t>Latitude and Longitude random sets with </a:t>
            </a:r>
            <a:r>
              <a:rPr lang="en-US" sz="1000" dirty="0" err="1"/>
              <a:t>numpy</a:t>
            </a:r>
            <a:r>
              <a:rPr lang="en-US" sz="1000" dirty="0"/>
              <a:t> python library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Citypy</a:t>
            </a:r>
            <a:r>
              <a:rPr lang="en-US" sz="1000" dirty="0"/>
              <a:t> to look for nearest city with geo coordinates.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 err="1"/>
              <a:t>Openweathermap</a:t>
            </a:r>
            <a:r>
              <a:rPr lang="en-US" sz="1000" dirty="0"/>
              <a:t>. </a:t>
            </a:r>
            <a:r>
              <a:rPr lang="en-US" sz="1000" dirty="0">
                <a:hlinkClick r:id="rId2"/>
              </a:rPr>
              <a:t>https://openweathermap.org/</a:t>
            </a:r>
            <a:r>
              <a:rPr lang="en-US" sz="1000" dirty="0"/>
              <a:t> for API, json with meteorological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Google for plotting maps and diverse data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Reverse geolocation to get altitude </a:t>
            </a:r>
            <a:r>
              <a:rPr lang="en-US" sz="1000" dirty="0">
                <a:hlinkClick r:id="rId3"/>
              </a:rPr>
              <a:t>https://maps.googleapis.com/maps/api/elevation/json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4"/>
              </a:rPr>
              <a:t>https://simplemaps.com/data/us-cities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/>
              <a:t>Census Bureau Tables </a:t>
            </a:r>
            <a:r>
              <a:rPr lang="en-US" sz="1000" dirty="0">
                <a:hlinkClick r:id="rId5"/>
              </a:rPr>
              <a:t>https://www.census.gov/data/tables.html</a:t>
            </a:r>
            <a:r>
              <a:rPr lang="en-US" sz="1000" dirty="0"/>
              <a:t>   </a:t>
            </a:r>
            <a:r>
              <a:rPr lang="en-US" sz="1000" dirty="0">
                <a:hlinkClick r:id="rId6"/>
              </a:rPr>
              <a:t>https://bit.ly/3fiPEcJ</a:t>
            </a:r>
            <a:endParaRPr lang="en-US" sz="1000" dirty="0"/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hlinkClick r:id="rId7"/>
              </a:rPr>
              <a:t>https://www.currentresults.com/Weather/US/weather-averages-index.php</a:t>
            </a:r>
            <a:r>
              <a:rPr lang="en-US" sz="1000" dirty="0"/>
              <a:t> 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averages are based on data collected by weather stations throughout each state from 1971 and provided by the </a:t>
            </a:r>
            <a:r>
              <a:rPr lang="en-US" sz="1000" b="0" i="0" u="none" strike="noStrike" dirty="0">
                <a:solidFill>
                  <a:srgbClr val="1432D5"/>
                </a:solidFill>
                <a:effectLst/>
                <a:latin typeface="Verdana" panose="020B0604030504040204" pitchFamily="34" charset="0"/>
                <a:hlinkClick r:id="rId8"/>
              </a:rPr>
              <a:t>NOAA National Climatic Data Center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US department of Agriculture.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9"/>
              </a:rPr>
              <a:t>https://wcc.sc.egov.usda.gov/nwcc/site?sitenum=2168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0"/>
              </a:rPr>
              <a:t>https://corgis-edu.github.io/corgis/csv/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</a:rPr>
              <a:t>CORGIS </a:t>
            </a: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1"/>
              </a:rPr>
              <a:t>https://corgis-edu.github.io/corgis/csv/weather/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2"/>
              </a:rPr>
              <a:t>https://windexchange.energy.gov/maps-data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3"/>
              </a:rPr>
              <a:t>https://www.nrel.gov/research/data-tools.html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marL="341313" indent="-195263"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Verdana" panose="020B0604030504040204" pitchFamily="34" charset="0"/>
                <a:hlinkClick r:id="rId14"/>
              </a:rPr>
              <a:t>https://power.larc.nasa.gov/data-access-viewer/</a:t>
            </a:r>
            <a:endParaRPr lang="en-US" sz="10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3137C-C52E-4A5C-8139-5F9376BE1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827" y="960199"/>
            <a:ext cx="6864219" cy="3193152"/>
          </a:xfrm>
        </p:spPr>
        <p:txBody>
          <a:bodyPr wrap="square">
            <a:spAutoFit/>
          </a:bodyPr>
          <a:lstStyle/>
          <a:p>
            <a:r>
              <a:rPr lang="en-US" sz="1000" dirty="0"/>
              <a:t>Drop rows with </a:t>
            </a:r>
            <a:r>
              <a:rPr lang="en-US" sz="1000" dirty="0" err="1"/>
              <a:t>NaN</a:t>
            </a:r>
            <a:r>
              <a:rPr lang="en-US" sz="1000" dirty="0"/>
              <a:t> values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duplicated values. </a:t>
            </a:r>
            <a:r>
              <a:rPr lang="en-US" sz="1000" dirty="0" err="1"/>
              <a:t>e.g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Reset indexes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Eliminate 1</a:t>
            </a:r>
            <a:r>
              <a:rPr lang="en-US" sz="1000" baseline="30000" dirty="0"/>
              <a:t>st</a:t>
            </a:r>
            <a:r>
              <a:rPr lang="en-US" sz="1000" dirty="0"/>
              <a:t> column of a </a:t>
            </a:r>
            <a:r>
              <a:rPr lang="en-US" sz="1000" dirty="0" err="1"/>
              <a:t>Dataframe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Merging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86766-1F8B-4E19-A447-E59B9F13E695}"/>
              </a:ext>
            </a:extLst>
          </p:cNvPr>
          <p:cNvSpPr txBox="1"/>
          <p:nvPr/>
        </p:nvSpPr>
        <p:spPr>
          <a:xfrm>
            <a:off x="1248229" y="605807"/>
            <a:ext cx="4572000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00000"/>
              </a:lnSpc>
              <a:spcAft>
                <a:spcPts val="300"/>
              </a:spcAft>
            </a:pPr>
            <a:r>
              <a:rPr lang="en-US" sz="1400" dirty="0"/>
              <a:t>Most typical procedures were:</a:t>
            </a:r>
          </a:p>
          <a:p>
            <a:pPr lvl="1">
              <a:spcAft>
                <a:spcPts val="3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73156-51D2-41B5-A196-12F91A0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200" y="1261332"/>
            <a:ext cx="3257857" cy="417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2DAE6-98B5-4973-A787-756991EA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58" y="1960728"/>
            <a:ext cx="4770450" cy="405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1A5EC3-E9D9-48B1-9D85-3B672A12C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458" y="2647675"/>
            <a:ext cx="3695794" cy="42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15739-91E4-4D9C-BAAE-5D82ACF70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457" y="3405580"/>
            <a:ext cx="4702027" cy="39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3A7B-FE71-402F-B04B-DAFD5677A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456" y="4054391"/>
            <a:ext cx="3963779" cy="9250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248229" y="61546"/>
            <a:ext cx="2956143" cy="627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Cleanup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C020E-A223-45F9-A007-04AC10231A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1046" y="480228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BAFD1-7672-4B8C-A067-E5EDE67B1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770" y="746443"/>
            <a:ext cx="6864219" cy="361607"/>
          </a:xfrm>
        </p:spPr>
        <p:txBody>
          <a:bodyPr wrap="square">
            <a:spAutoFit/>
          </a:bodyPr>
          <a:lstStyle/>
          <a:p>
            <a:r>
              <a:rPr lang="en-US" sz="1000" dirty="0"/>
              <a:t>Save your </a:t>
            </a:r>
            <a:r>
              <a:rPr lang="en-US" sz="1000" dirty="0" err="1"/>
              <a:t>dataframes</a:t>
            </a:r>
            <a:r>
              <a:rPr lang="en-US" sz="1000" dirty="0"/>
              <a:t> data if possible in .csv format, so you avoid repeatedly API accesses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387D6-7C84-4552-9B9B-951CD297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06" y="1067664"/>
            <a:ext cx="3938879" cy="25173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2FA5B-D41D-42C9-9EAD-9DBA9805C965}"/>
              </a:ext>
            </a:extLst>
          </p:cNvPr>
          <p:cNvSpPr txBox="1"/>
          <p:nvPr/>
        </p:nvSpPr>
        <p:spPr>
          <a:xfrm>
            <a:off x="1671629" y="3715186"/>
            <a:ext cx="6311228" cy="58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Careful saving or reading .csv. 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</a:rPr>
              <a:t>There are two ways to handle the situation where we do not want the index to be stored in csv file.</a:t>
            </a:r>
          </a:p>
          <a:p>
            <a:pPr marL="631825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Nunito"/>
                <a:sym typeface="Nunito"/>
                <a:hlinkClick r:id="rId4"/>
              </a:rPr>
              <a:t>https://stackoverflow.com/questions/20845213/how-to-avoid-python-pandas-creating-an-index-in-a-saved-csv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Nunito"/>
              <a:sym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1DE3D6-D161-45FF-845B-D40BD068E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774" y="4298423"/>
            <a:ext cx="3000484" cy="297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D034C4-08BF-4140-ACC1-21CE455BD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774" y="4581058"/>
            <a:ext cx="4572000" cy="2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C009-BAE2-4046-9268-71A6048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112200"/>
            <a:ext cx="4784943" cy="591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221B-2B6C-404F-BCA2-C8A6AB334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16F8-3299-4792-8B58-C0FAD192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4" y="703943"/>
            <a:ext cx="3870255" cy="2413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DC8ED-E848-4C2F-B89B-1C80BD0AD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07" y="908482"/>
            <a:ext cx="3486150" cy="19691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502223-7BD8-45B6-B740-A725114C0AAF}"/>
              </a:ext>
            </a:extLst>
          </p:cNvPr>
          <p:cNvSpPr txBox="1">
            <a:spLocks/>
          </p:cNvSpPr>
          <p:nvPr/>
        </p:nvSpPr>
        <p:spPr>
          <a:xfrm>
            <a:off x="1608599" y="3106360"/>
            <a:ext cx="858830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Wind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986FA2-B245-4EFE-89A3-301002F27034}"/>
              </a:ext>
            </a:extLst>
          </p:cNvPr>
          <p:cNvSpPr txBox="1">
            <a:spLocks/>
          </p:cNvSpPr>
          <p:nvPr/>
        </p:nvSpPr>
        <p:spPr>
          <a:xfrm>
            <a:off x="5962766" y="3118391"/>
            <a:ext cx="1062147" cy="39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dirty="0"/>
              <a:t>Altitude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0B74CF-CBA7-4F43-A99E-A495BAFD7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4"/>
          <a:stretch/>
        </p:blipFill>
        <p:spPr>
          <a:xfrm>
            <a:off x="4823822" y="3514747"/>
            <a:ext cx="3340034" cy="151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5507F-E6DC-4045-BFFB-63F04B07E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8" b="13134"/>
          <a:stretch/>
        </p:blipFill>
        <p:spPr>
          <a:xfrm>
            <a:off x="710419" y="3550414"/>
            <a:ext cx="2809588" cy="13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072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1108</Words>
  <Application>Microsoft Office PowerPoint</Application>
  <PresentationFormat>On-screen Show (16:9)</PresentationFormat>
  <Paragraphs>165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Courier New</vt:lpstr>
      <vt:lpstr>Maven Pro</vt:lpstr>
      <vt:lpstr>Calibri</vt:lpstr>
      <vt:lpstr>Nunito</vt:lpstr>
      <vt:lpstr>Verdana</vt:lpstr>
      <vt:lpstr>Helvetica Neue</vt:lpstr>
      <vt:lpstr>Momentum</vt:lpstr>
      <vt:lpstr>Natural Variables vs. Renewable Energy </vt:lpstr>
      <vt:lpstr>Presentation</vt:lpstr>
      <vt:lpstr>Summary (Correlation Study)</vt:lpstr>
      <vt:lpstr>Hypothesis</vt:lpstr>
      <vt:lpstr>Data acquisition &amp; extraction</vt:lpstr>
      <vt:lpstr>Data Sources</vt:lpstr>
      <vt:lpstr>Data Cleanup</vt:lpstr>
      <vt:lpstr>Data Cleanup</vt:lpstr>
      <vt:lpstr>Data Extraction</vt:lpstr>
      <vt:lpstr>final_data_df</vt:lpstr>
      <vt:lpstr>Chi-square. Ingredients</vt:lpstr>
      <vt:lpstr>Chi-square. Results</vt:lpstr>
      <vt:lpstr>Data Plotting/ Linear Regression  (Avg. Wind Speed vs. Wind Energy Consumption ) </vt:lpstr>
      <vt:lpstr>Solar Radiation vs. Solar Energy Consumption</vt:lpstr>
      <vt:lpstr>Elevation vs. WIND</vt:lpstr>
      <vt:lpstr>Elevation vs. Solar</vt:lpstr>
      <vt:lpstr>Elevation vs. Hydropower</vt:lpstr>
      <vt:lpstr>Conclusion: </vt:lpstr>
      <vt:lpstr>Post Mortem</vt:lpstr>
      <vt:lpstr>PowerPoint Presentation</vt:lpstr>
      <vt:lpstr>Solar power consumption vs Altitude. Correlation. Regression </vt:lpstr>
      <vt:lpstr>Hydropower consumption vs Altitude. Correlation. Regression  </vt:lpstr>
      <vt:lpstr>Eolic/Wind power consumption vs Altitude. Correlation. Regression  </vt:lpstr>
      <vt:lpstr>Precipitation vs Altitude. Correlation and regression </vt:lpstr>
      <vt:lpstr>Precipitation vs Latitude. Correlation and regression</vt:lpstr>
      <vt:lpstr>Solar Radiation vs Latitude Plot. Correlation. Regression </vt:lpstr>
      <vt:lpstr>Solar Radiation vs Altitude Plot. Correlation. Regression </vt:lpstr>
      <vt:lpstr>Wind Speed (kph) vs Wind Power consumption Plot. Correlation. Regression </vt:lpstr>
      <vt:lpstr>Solar Radiation vs Solar consumption. Correlation. Regression </vt:lpstr>
      <vt:lpstr>Check consumption eliminating outliers. Solar / California  </vt:lpstr>
      <vt:lpstr>Check consumption eliminating outliers. Hydro / Washington  </vt:lpstr>
      <vt:lpstr>Check consumption eliminating outliers. Wind / Texas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Variables vs. Renewable Energy</dc:title>
  <dc:creator>idomaica</dc:creator>
  <cp:lastModifiedBy>ignacio domaica</cp:lastModifiedBy>
  <cp:revision>43</cp:revision>
  <dcterms:modified xsi:type="dcterms:W3CDTF">2021-03-27T12:26:56Z</dcterms:modified>
</cp:coreProperties>
</file>